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9"/>
  </p:notesMasterIdLst>
  <p:handoutMasterIdLst>
    <p:handoutMasterId r:id="rId60"/>
  </p:handoutMasterIdLst>
  <p:sldIdLst>
    <p:sldId id="266" r:id="rId2"/>
    <p:sldId id="1443" r:id="rId3"/>
    <p:sldId id="1510"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324" r:id="rId20"/>
    <p:sldId id="325" r:id="rId21"/>
    <p:sldId id="1485" r:id="rId22"/>
    <p:sldId id="1487" r:id="rId23"/>
    <p:sldId id="1488" r:id="rId24"/>
    <p:sldId id="1489" r:id="rId25"/>
    <p:sldId id="1498" r:id="rId26"/>
    <p:sldId id="1490" r:id="rId27"/>
    <p:sldId id="1491" r:id="rId28"/>
    <p:sldId id="1492" r:id="rId29"/>
    <p:sldId id="1493" r:id="rId30"/>
    <p:sldId id="1482" r:id="rId31"/>
    <p:sldId id="1494" r:id="rId32"/>
    <p:sldId id="1445" r:id="rId33"/>
    <p:sldId id="1446" r:id="rId34"/>
    <p:sldId id="1447" r:id="rId35"/>
    <p:sldId id="1499" r:id="rId36"/>
    <p:sldId id="1500" r:id="rId37"/>
    <p:sldId id="1509" r:id="rId38"/>
    <p:sldId id="1448" r:id="rId39"/>
    <p:sldId id="1449" r:id="rId40"/>
    <p:sldId id="1450" r:id="rId41"/>
    <p:sldId id="1451" r:id="rId42"/>
    <p:sldId id="1501" r:id="rId43"/>
    <p:sldId id="1508" r:id="rId44"/>
    <p:sldId id="1457" r:id="rId45"/>
    <p:sldId id="1502" r:id="rId46"/>
    <p:sldId id="1458" r:id="rId47"/>
    <p:sldId id="1459" r:id="rId48"/>
    <p:sldId id="1463" r:id="rId49"/>
    <p:sldId id="1503" r:id="rId50"/>
    <p:sldId id="1507" r:id="rId51"/>
    <p:sldId id="1504" r:id="rId52"/>
    <p:sldId id="1468" r:id="rId53"/>
    <p:sldId id="1471" r:id="rId54"/>
    <p:sldId id="1480" r:id="rId55"/>
    <p:sldId id="1472" r:id="rId56"/>
    <p:sldId id="1505" r:id="rId57"/>
    <p:sldId id="410" r:id="rId5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1443"/>
            <p14:sldId id="1510"/>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7"/>
            <p14:sldId id="1488"/>
            <p14:sldId id="1489"/>
            <p14:sldId id="1498"/>
            <p14:sldId id="1490"/>
            <p14:sldId id="1491"/>
            <p14:sldId id="1492"/>
            <p14:sldId id="1493"/>
            <p14:sldId id="1482"/>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3" autoAdjust="0"/>
    <p:restoredTop sz="95033" autoAdjust="0"/>
  </p:normalViewPr>
  <p:slideViewPr>
    <p:cSldViewPr snapToGrid="0" snapToObjects="1">
      <p:cViewPr varScale="1">
        <p:scale>
          <a:sx n="146" d="100"/>
          <a:sy n="146" d="100"/>
        </p:scale>
        <p:origin x="184" y="328"/>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11/2/22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383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towardsdatascience.com/activation-functions-b63185778794" TargetMode="Externa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18</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weight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prevent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biases to zero.</a:t>
            </a:r>
          </a:p>
          <a:p>
            <a:br>
              <a:rPr lang="en-US" sz="1800" dirty="0"/>
            </a:br>
            <a:endParaRPr lang="en-US" sz="1800" dirty="0"/>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323439"/>
          </a:xfrm>
          <a:prstGeom prst="rect">
            <a:avLst/>
          </a:prstGeom>
          <a:noFill/>
        </p:spPr>
        <p:txBody>
          <a:bodyPr wrap="square" rtlCol="0">
            <a:spAutoFit/>
          </a:bodyPr>
          <a:lstStyle/>
          <a:p>
            <a:r>
              <a:rPr lang="en-US" sz="2000" dirty="0"/>
              <a:t>Gradient is a numeric calculation allowing us to know how to adjust the parameters of a network in such a way that its output deviation is minimized.</a:t>
            </a:r>
          </a:p>
          <a:p>
            <a:endParaRPr lang="en-US" sz="2000" dirty="0"/>
          </a:p>
          <a:p>
            <a:r>
              <a:rPr lang="en-US" sz="2000" b="1" dirty="0"/>
              <a:t>Different versions </a:t>
            </a:r>
            <a:r>
              <a:rPr lang="en-US" sz="2000" dirty="0"/>
              <a:t>- Batch, Stochastic, mini-batch..</a:t>
            </a:r>
          </a:p>
        </p:txBody>
      </p:sp>
      <p:pic>
        <p:nvPicPr>
          <p:cNvPr id="5122" name="Picture 2">
            <a:extLst>
              <a:ext uri="{FF2B5EF4-FFF2-40B4-BE49-F238E27FC236}">
                <a16:creationId xmlns:a16="http://schemas.microsoft.com/office/drawing/2014/main" id="{D548D8FF-31AD-E94C-BFC3-87D4B474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262" y="3275835"/>
            <a:ext cx="5057792" cy="316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Deep Neural Networks - 1</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dirty="0"/>
              <a:t>Graphically -  slope of the tangent line to the loss function at the current point.</a:t>
            </a:r>
          </a:p>
          <a:p>
            <a:pPr marL="1066785" lvl="1" indent="-457200">
              <a:buFont typeface="Arial" panose="020B0604020202020204" pitchFamily="34" charset="0"/>
              <a:buChar char="•"/>
            </a:pPr>
            <a:r>
              <a:rPr lang="en-US" dirty="0"/>
              <a:t>Mathematically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2"/>
          <a:stretch/>
        </p:blipFill>
        <p:spPr bwMode="auto">
          <a:xfrm>
            <a:off x="982945" y="1493358"/>
            <a:ext cx="10226110" cy="51696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3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3785652"/>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r>
              <a:rPr lang="en-US" dirty="0"/>
              <a:t>Repeat until loss value and output metrics don’t start to steadily worsen</a:t>
            </a:r>
          </a:p>
        </p:txBody>
      </p:sp>
      <p:pic>
        <p:nvPicPr>
          <p:cNvPr id="4" name="Picture 2" descr="Picture">
            <a:extLst>
              <a:ext uri="{FF2B5EF4-FFF2-40B4-BE49-F238E27FC236}">
                <a16:creationId xmlns:a16="http://schemas.microsoft.com/office/drawing/2014/main" id="{897258B4-7FBD-8542-B87E-DB1A4C286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5" t="67145" r="49102" b="17618"/>
          <a:stretch/>
        </p:blipFill>
        <p:spPr bwMode="auto">
          <a:xfrm>
            <a:off x="5609252" y="2824683"/>
            <a:ext cx="4720168" cy="1515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40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lvl="1"/>
            <a:endParaRPr lang="en-US" dirty="0"/>
          </a:p>
          <a:p>
            <a:pPr marL="342900"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Note on 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2618487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endParaRPr lang="en-US" sz="2000" dirty="0"/>
          </a:p>
          <a:p>
            <a:r>
              <a:rPr lang="en-US" sz="2000" dirty="0"/>
              <a:t>Useful sources:</a:t>
            </a:r>
          </a:p>
          <a:p>
            <a:pPr marL="342900" indent="-342900">
              <a:buFont typeface="Arial" panose="020B0604020202020204" pitchFamily="34" charset="0"/>
              <a:buChar char="•"/>
            </a:pPr>
            <a:endParaRPr lang="en-US" sz="1800" dirty="0">
              <a:solidFill>
                <a:srgbClr val="E46102"/>
              </a:solidFill>
            </a:endParaRPr>
          </a:p>
          <a:p>
            <a:pPr marL="342900" indent="-342900">
              <a:buFont typeface="Arial" panose="020B0604020202020204" pitchFamily="34" charset="0"/>
              <a:buChar char="•"/>
            </a:pPr>
            <a:r>
              <a:rPr lang="en-US" sz="1800" i="1" dirty="0">
                <a:solidFill>
                  <a:srgbClr val="E46102"/>
                </a:solidFill>
                <a:hlinkClick r:id="rId3">
                  <a:extLst>
                    <a:ext uri="{A12FA001-AC4F-418D-AE19-62706E023703}">
                      <ahyp:hlinkClr xmlns:ahyp="http://schemas.microsoft.com/office/drawing/2018/hyperlinkcolor" val="tx"/>
                    </a:ext>
                  </a:extLst>
                </a:hlinkClick>
              </a:rPr>
              <a:t>https://stats.stackexchange.com/questions/432300/help-understanding-vanishing-and-exploding-gradients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4">
                  <a:extLst>
                    <a:ext uri="{A12FA001-AC4F-418D-AE19-62706E023703}">
                      <ahyp:hlinkClr xmlns:ahyp="http://schemas.microsoft.com/office/drawing/2018/hyperlinkcolor" val="tx"/>
                    </a:ext>
                  </a:extLst>
                </a:hlinkClick>
              </a:rPr>
              <a:t>https://www.analyticsvidhya.com/blog/2021/06/the-challenge-of-vanishing-exploding-gradients-in-deep-neural-networks/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5">
                  <a:extLst>
                    <a:ext uri="{A12FA001-AC4F-418D-AE19-62706E023703}">
                      <ahyp:hlinkClr xmlns:ahyp="http://schemas.microsoft.com/office/drawing/2018/hyperlinkcolor" val="tx"/>
                    </a:ext>
                  </a:extLst>
                </a:hlinkClick>
              </a:rPr>
              <a:t>https://www.youtube.com/watch?v=qss30DuhbCo&amp;ab_channel=intrigano</a:t>
            </a:r>
            <a:endParaRPr lang="en-US" sz="1800" i="1" dirty="0">
              <a:solidFill>
                <a:srgbClr val="E46102"/>
              </a:solidFill>
            </a:endParaRPr>
          </a:p>
          <a:p>
            <a:pPr marL="342900" indent="-342900">
              <a:buFont typeface="Arial" panose="020B0604020202020204" pitchFamily="34" charset="0"/>
              <a:buChar char="•"/>
            </a:pPr>
            <a:r>
              <a:rPr lang="en-US" sz="1800" i="1" dirty="0">
                <a:solidFill>
                  <a:srgbClr val="D64900"/>
                </a:solidFill>
                <a:hlinkClick r:id="rId6">
                  <a:extLst>
                    <a:ext uri="{A12FA001-AC4F-418D-AE19-62706E023703}">
                      <ahyp:hlinkClr xmlns:ahyp="http://schemas.microsoft.com/office/drawing/2018/hyperlinkcolor" val="tx"/>
                    </a:ext>
                  </a:extLst>
                </a:hlinkClick>
              </a:rPr>
              <a:t>https://towardsdatascience.com/</a:t>
            </a:r>
            <a:r>
              <a:rPr lang="en-US" sz="1800" i="1" dirty="0">
                <a:solidFill>
                  <a:srgbClr val="E46102"/>
                </a:solidFill>
                <a:hlinkClick r:id="rId6">
                  <a:extLst>
                    <a:ext uri="{A12FA001-AC4F-418D-AE19-62706E023703}">
                      <ahyp:hlinkClr xmlns:ahyp="http://schemas.microsoft.com/office/drawing/2018/hyperlinkcolor" val="tx"/>
                    </a:ext>
                  </a:extLst>
                </a:hlinkClick>
              </a:rPr>
              <a:t>activation-functions-b63185778794</a:t>
            </a:r>
            <a:endParaRPr lang="en-US" sz="1800" i="1" dirty="0">
              <a:solidFill>
                <a:srgbClr val="E46102"/>
              </a:solidFill>
            </a:endParaRPr>
          </a:p>
          <a:p>
            <a:pPr marL="342900" indent="-342900">
              <a:buFont typeface="Arial" panose="020B0604020202020204" pitchFamily="34" charset="0"/>
              <a:buChar char="•"/>
            </a:pPr>
            <a:endParaRPr lang="en-US" sz="1800" i="1"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a:t>
            </a:r>
            <a:r>
              <a:rPr lang="en-US" sz="2000" u="sng" dirty="0"/>
              <a:t>GD update leaves weights of lower layer connections unchanged</a:t>
            </a:r>
            <a:r>
              <a:rPr lang="en-US" sz="2000" dirty="0"/>
              <a:t>,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 (squashing function)</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(derivate close to 0) </a:t>
            </a:r>
          </a:p>
          <a:p>
            <a:pPr marL="342900" indent="-342900">
              <a:buFontTx/>
              <a:buChar char="-"/>
            </a:pPr>
            <a:r>
              <a:rPr lang="en-US" dirty="0"/>
              <a:t>whatever little gradient exists, gets diluted as backpropagation progresses</a:t>
            </a:r>
          </a:p>
          <a:p>
            <a:pPr marL="342900" indent="-342900">
              <a:buFontTx/>
              <a:buChar char="-"/>
            </a:pPr>
            <a:r>
              <a:rPr lang="en-US" dirty="0"/>
              <a:t>nothing left for lower layers</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771036"/>
            <a:ext cx="4070138" cy="369332"/>
          </a:xfrm>
          <a:prstGeom prst="rect">
            <a:avLst/>
          </a:prstGeom>
          <a:noFill/>
        </p:spPr>
        <p:txBody>
          <a:bodyPr wrap="square" rtlCol="0">
            <a:spAutoFit/>
          </a:bodyPr>
          <a:lstStyle/>
          <a:p>
            <a:r>
              <a:rPr lang="en-US" sz="1800" i="1" dirty="0"/>
              <a:t>Logistic activation function saturation</a:t>
            </a:r>
          </a:p>
        </p:txBody>
      </p:sp>
      <p:sp>
        <p:nvSpPr>
          <p:cNvPr id="2" name="TextBox 1">
            <a:extLst>
              <a:ext uri="{FF2B5EF4-FFF2-40B4-BE49-F238E27FC236}">
                <a16:creationId xmlns:a16="http://schemas.microsoft.com/office/drawing/2014/main" id="{2167B2F7-119B-2F4F-AFB2-ABBD8FC9E642}"/>
              </a:ext>
            </a:extLst>
          </p:cNvPr>
          <p:cNvSpPr txBox="1"/>
          <p:nvPr/>
        </p:nvSpPr>
        <p:spPr>
          <a:xfrm>
            <a:off x="8548305" y="4257508"/>
            <a:ext cx="2041742" cy="261610"/>
          </a:xfrm>
          <a:prstGeom prst="rect">
            <a:avLst/>
          </a:prstGeom>
          <a:noFill/>
        </p:spPr>
        <p:txBody>
          <a:bodyPr wrap="square" rtlCol="0">
            <a:spAutoFit/>
          </a:bodyPr>
          <a:lstStyle/>
          <a:p>
            <a:pPr algn="ctr"/>
            <a:r>
              <a:rPr lang="en-US" sz="1100" dirty="0"/>
              <a:t>Weighted sum of inputs</a:t>
            </a:r>
          </a:p>
        </p:txBody>
      </p:sp>
      <p:sp>
        <p:nvSpPr>
          <p:cNvPr id="6" name="TextBox 5">
            <a:extLst>
              <a:ext uri="{FF2B5EF4-FFF2-40B4-BE49-F238E27FC236}">
                <a16:creationId xmlns:a16="http://schemas.microsoft.com/office/drawing/2014/main" id="{F41FB0A9-AE91-5942-8E17-83A0299A3FD0}"/>
              </a:ext>
            </a:extLst>
          </p:cNvPr>
          <p:cNvSpPr txBox="1"/>
          <p:nvPr/>
        </p:nvSpPr>
        <p:spPr>
          <a:xfrm rot="16200000">
            <a:off x="6417522" y="2828208"/>
            <a:ext cx="2041742" cy="261610"/>
          </a:xfrm>
          <a:prstGeom prst="rect">
            <a:avLst/>
          </a:prstGeom>
          <a:noFill/>
        </p:spPr>
        <p:txBody>
          <a:bodyPr wrap="square" rtlCol="0">
            <a:spAutoFit/>
          </a:bodyPr>
          <a:lstStyle/>
          <a:p>
            <a:pPr algn="ctr"/>
            <a:r>
              <a:rPr lang="en-US" sz="1100" dirty="0"/>
              <a:t>y</a:t>
            </a:r>
          </a:p>
        </p:txBody>
      </p:sp>
    </p:spTree>
    <p:extLst>
      <p:ext uri="{BB962C8B-B14F-4D97-AF65-F5344CB8AC3E}">
        <p14:creationId xmlns:p14="http://schemas.microsoft.com/office/powerpoint/2010/main" val="277942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dirty="0"/>
              <a:t>Strategies differ only by scale of the variance and whether they use </a:t>
            </a:r>
            <a:r>
              <a:rPr lang="en-US" dirty="0" err="1"/>
              <a:t>fan</a:t>
            </a:r>
            <a:r>
              <a:rPr lang="en-US" baseline="-25000" dirty="0" err="1"/>
              <a:t>avg</a:t>
            </a:r>
            <a:r>
              <a:rPr lang="en-US" dirty="0"/>
              <a:t> or  </a:t>
            </a:r>
            <a:r>
              <a:rPr lang="en-US" dirty="0" err="1"/>
              <a:t>fan</a:t>
            </a:r>
            <a:r>
              <a:rPr lang="en-US" baseline="-25000" dirty="0" err="1"/>
              <a:t>in</a:t>
            </a:r>
            <a:r>
              <a:rPr lang="en-US" baseline="-25000" dirty="0"/>
              <a:t> </a:t>
            </a:r>
            <a:r>
              <a:rPr lang="en-US" dirty="0"/>
              <a:t>(see Table)</a:t>
            </a:r>
          </a:p>
          <a:p>
            <a:endParaRPr lang="en-US" dirty="0"/>
          </a:p>
          <a:p>
            <a:r>
              <a:rPr lang="en-US" dirty="0"/>
              <a:t> - initialization strategy for </a:t>
            </a:r>
            <a:r>
              <a:rPr lang="en-US" dirty="0" err="1"/>
              <a:t>ReLU</a:t>
            </a:r>
            <a:r>
              <a:rPr lang="en-US" dirty="0"/>
              <a:t> activation function sometimes called </a:t>
            </a:r>
            <a:r>
              <a:rPr lang="en-US" i="1" dirty="0"/>
              <a:t>He</a:t>
            </a:r>
            <a:r>
              <a:rPr lang="en-US" dirty="0"/>
              <a:t> initialization (after</a:t>
            </a:r>
          </a:p>
          <a:p>
            <a:r>
              <a:rPr lang="en-US"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365958" y="4134696"/>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717173" y="2488775"/>
            <a:ext cx="6207328" cy="4031873"/>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pPr>
              <a:buFont typeface="+mj-lt"/>
              <a:buAutoNum type="arabicPeriod"/>
            </a:pPr>
            <a:r>
              <a:rPr lang="en-US" dirty="0"/>
              <a:t>The sigmoid activation function has the mathematical form `sig(z) = 1/ (1 + e^-z)`. </a:t>
            </a:r>
          </a:p>
          <a:p>
            <a:pPr marL="952485" lvl="1" indent="-342900">
              <a:buFont typeface="Arial" panose="020B0604020202020204" pitchFamily="34" charset="0"/>
              <a:buChar char="•"/>
            </a:pPr>
            <a:r>
              <a:rPr lang="en-US" sz="2000" dirty="0"/>
              <a:t>takes a real valued number as the input and squashes it between 0 and 1.</a:t>
            </a:r>
            <a:endParaRPr lang="en-US" dirty="0">
              <a:latin typeface="charter"/>
            </a:endParaRP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a:t>
            </a:r>
            <a:r>
              <a:rPr lang="en-US" dirty="0" err="1"/>
              <a:t>Kaggle.com</a:t>
            </a:r>
            <a:endParaRPr lang="en-US" dirty="0"/>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23775</TotalTime>
  <Words>3475</Words>
  <Application>Microsoft Macintosh PowerPoint</Application>
  <PresentationFormat>Widescreen</PresentationFormat>
  <Paragraphs>424</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Training Deep Neural Networks - 1</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 Algorithm</vt:lpstr>
      <vt:lpstr>Gradient Descent – loss f(x)</vt:lpstr>
      <vt:lpstr>Gradient Descent</vt:lpstr>
      <vt:lpstr>Gradient Descent - BP</vt:lpstr>
      <vt:lpstr>Chain Rule</vt:lpstr>
      <vt:lpstr>Gradient Descent - BP</vt:lpstr>
      <vt:lpstr>Reaching Global Minimum in GD</vt:lpstr>
      <vt:lpstr>Optimizing Learning Curve</vt:lpstr>
      <vt:lpstr>Note on Overfitting</vt:lpstr>
      <vt:lpstr>Vanishing/Exploding Gradients Problems</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Nidhi Rastogi</cp:lastModifiedBy>
  <cp:revision>2462</cp:revision>
  <cp:lastPrinted>2018-04-25T02:50:23Z</cp:lastPrinted>
  <dcterms:created xsi:type="dcterms:W3CDTF">2021-08-24T04:52:52Z</dcterms:created>
  <dcterms:modified xsi:type="dcterms:W3CDTF">2022-11-03T02:41:23Z</dcterms:modified>
</cp:coreProperties>
</file>